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erlin Sans FB Demi" panose="020E0802020502020306" pitchFamily="34" charset="0"/>
      <p:bold r:id="rId13"/>
    </p:embeddedFont>
    <p:embeddedFont>
      <p:font typeface="IBM Plex Sans" panose="020B0503050203000203" pitchFamily="34" charset="0"/>
      <p:regular r:id="rId14"/>
    </p:embeddedFont>
    <p:embeddedFont>
      <p:font typeface="Outfit Medium" panose="020B0604020202020204" charset="0"/>
      <p:regular r:id="rId15"/>
    </p:embeddedFont>
    <p:embeddedFont>
      <p:font typeface="Tw Cen MT" panose="020B0602020104020603" pitchFamily="34" charset="0"/>
      <p:regular r:id="rId16"/>
      <p:bold r:id="rId17"/>
      <p:italic r:id="rId18"/>
      <p:boldItalic r:id="rId19"/>
    </p:embeddedFont>
    <p:embeddedFont>
      <p:font typeface="Tw Cen MT Condensed" panose="020B0606020104020203" pitchFamily="34" charset="0"/>
      <p:regular r:id="rId20"/>
      <p:bold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7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764DE79-268F-4C1A-8933-263129D2AF90}"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712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2420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942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117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4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67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8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524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928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8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359317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11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36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996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9757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154696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230015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91982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8220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38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C764DE79-268F-4C1A-8933-263129D2AF90}" type="datetimeFigureOut">
              <a:rPr lang="en-US" smtClean="0"/>
              <a:t>9/28/2025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F63A3B-78C7-47BE-AE5E-E10140E04643}" type="slidenum">
              <a:rPr lang="en-US" smtClean="0"/>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67911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14400" y="991588"/>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26742" cy="822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duotone>
              <a:schemeClr val="bg2">
                <a:shade val="45000"/>
                <a:satMod val="135000"/>
              </a:schemeClr>
              <a:prstClr val="white"/>
            </a:duotone>
            <a:alphaModFix amt="35000"/>
          </a:blip>
          <a:srcRect t="37721" b="24723"/>
          <a:stretch>
            <a:fillRect/>
          </a:stretch>
        </p:blipFill>
        <p:spPr>
          <a:xfrm>
            <a:off x="20" y="-1"/>
            <a:ext cx="14626722" cy="8229599"/>
          </a:xfrm>
          <a:prstGeom prst="rect">
            <a:avLst/>
          </a:prstGeom>
        </p:spPr>
      </p:pic>
      <p:sp>
        <p:nvSpPr>
          <p:cNvPr id="3" name="Text 0"/>
          <p:cNvSpPr/>
          <p:nvPr/>
        </p:nvSpPr>
        <p:spPr>
          <a:xfrm>
            <a:off x="772160" y="772160"/>
            <a:ext cx="4421324" cy="6685279"/>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b="1" cap="all" spc="100" dirty="0">
                <a:solidFill>
                  <a:schemeClr val="tx1">
                    <a:lumMod val="95000"/>
                    <a:lumOff val="5000"/>
                  </a:schemeClr>
                </a:solidFill>
                <a:latin typeface="Berlin Sans FB Demi" panose="020E0802020502020306" pitchFamily="34" charset="0"/>
                <a:ea typeface="+mj-ea"/>
                <a:cs typeface="+mj-cs"/>
              </a:rPr>
              <a:t>Tech Gadget Usage and Mental Wellbeing</a:t>
            </a:r>
          </a:p>
          <a:p>
            <a:pPr marL="0" indent="0" algn="r" defTabSz="914400">
              <a:lnSpc>
                <a:spcPct val="80000"/>
              </a:lnSpc>
              <a:spcBef>
                <a:spcPct val="0"/>
              </a:spcBef>
              <a:spcAft>
                <a:spcPts val="600"/>
              </a:spcAft>
            </a:pPr>
            <a:endParaRPr lang="en-US" sz="5000" cap="all" spc="100" dirty="0">
              <a:solidFill>
                <a:schemeClr val="tx1">
                  <a:lumMod val="95000"/>
                  <a:lumOff val="5000"/>
                </a:schemeClr>
              </a:solidFill>
              <a:latin typeface="+mj-lt"/>
              <a:ea typeface="+mj-ea"/>
              <a:cs typeface="+mj-cs"/>
            </a:endParaRPr>
          </a:p>
        </p:txBody>
      </p:sp>
      <p:cxnSp>
        <p:nvCxnSpPr>
          <p:cNvPr id="15" name="Straight Connector 1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79574" y="2194560"/>
            <a:ext cx="0" cy="38404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23AF1334-CF4C-041E-94A7-7D62EF6B8F4B}"/>
              </a:ext>
            </a:extLst>
          </p:cNvPr>
          <p:cNvSpPr txBox="1">
            <a:spLocks/>
          </p:cNvSpPr>
          <p:nvPr/>
        </p:nvSpPr>
        <p:spPr>
          <a:xfrm>
            <a:off x="5965645" y="772160"/>
            <a:ext cx="7888934" cy="6685279"/>
          </a:xfrm>
          <a:prstGeom prst="rect">
            <a:avLst/>
          </a:prstGeom>
        </p:spPr>
        <p:txBody>
          <a:bodyPr vert="horz" lIns="45720" tIns="45720" rIns="4572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Clr>
                <a:schemeClr val="accent1"/>
              </a:buClr>
              <a:buNone/>
            </a:pPr>
            <a:r>
              <a:rPr lang="en-US" dirty="0"/>
              <a:t>Aaron Tan</a:t>
            </a:r>
          </a:p>
          <a:p>
            <a:pPr marL="0" indent="0">
              <a:lnSpc>
                <a:spcPct val="90000"/>
              </a:lnSpc>
              <a:buClr>
                <a:schemeClr val="accent1"/>
              </a:buClr>
              <a:buNone/>
            </a:pPr>
            <a:r>
              <a:rPr lang="en-US" i="1" dirty="0"/>
              <a:t>Mini-Project 2</a:t>
            </a:r>
          </a:p>
          <a:p>
            <a:pPr marL="0" indent="0">
              <a:lnSpc>
                <a:spcPct val="90000"/>
              </a:lnSpc>
              <a:buClr>
                <a:schemeClr val="accent1"/>
              </a:buClr>
              <a:buNone/>
            </a:pPr>
            <a:r>
              <a:rPr lang="en-US" b="1" dirty="0"/>
              <a:t>#2025-07-08-ds-pt-wa-sg</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6085999" y="471011"/>
            <a:ext cx="7944802" cy="1070610"/>
          </a:xfrm>
          <a:prstGeom prst="rect">
            <a:avLst/>
          </a:prstGeom>
          <a:noFill/>
          <a:ln/>
        </p:spPr>
        <p:txBody>
          <a:bodyPr wrap="square" lIns="0" tIns="0" rIns="0" bIns="0" rtlCol="0" anchor="t"/>
          <a:lstStyle/>
          <a:p>
            <a:pPr marL="0" indent="0" algn="l">
              <a:lnSpc>
                <a:spcPts val="4200"/>
              </a:lnSpc>
              <a:buNone/>
            </a:pPr>
            <a:r>
              <a:rPr lang="en-US" sz="3350" dirty="0">
                <a:solidFill>
                  <a:srgbClr val="3F6FF3"/>
                </a:solidFill>
                <a:latin typeface="Outfit Medium" pitchFamily="34" charset="0"/>
                <a:ea typeface="Outfit Medium" pitchFamily="34" charset="-122"/>
                <a:cs typeface="Outfit Medium" pitchFamily="34" charset="-120"/>
              </a:rPr>
              <a:t>The Future is Now: Tech's Role in Mental Wellness</a:t>
            </a:r>
            <a:endParaRPr lang="en-US" sz="3350" dirty="0"/>
          </a:p>
        </p:txBody>
      </p:sp>
      <p:sp>
        <p:nvSpPr>
          <p:cNvPr id="4" name="Shape 1"/>
          <p:cNvSpPr/>
          <p:nvPr/>
        </p:nvSpPr>
        <p:spPr>
          <a:xfrm>
            <a:off x="6085999"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5" name="Shape 2"/>
          <p:cNvSpPr/>
          <p:nvPr/>
        </p:nvSpPr>
        <p:spPr>
          <a:xfrm>
            <a:off x="6264831" y="1977390"/>
            <a:ext cx="513874" cy="513874"/>
          </a:xfrm>
          <a:prstGeom prst="roundRect">
            <a:avLst>
              <a:gd name="adj" fmla="val 17792466"/>
            </a:avLst>
          </a:prstGeom>
          <a:solidFill>
            <a:srgbClr val="A2B9F9"/>
          </a:solidFill>
          <a:ln/>
        </p:spPr>
        <p:txBody>
          <a:bodyPr/>
          <a:lstStyle/>
          <a:p>
            <a:endParaRPr lang="en-AU"/>
          </a:p>
        </p:txBody>
      </p:sp>
      <p:pic>
        <p:nvPicPr>
          <p:cNvPr id="6" name="Image 1" descr="preencoded.png"/>
          <p:cNvPicPr>
            <a:picLocks noChangeAspect="1"/>
          </p:cNvPicPr>
          <p:nvPr/>
        </p:nvPicPr>
        <p:blipFill>
          <a:blip r:embed="rId4"/>
          <a:stretch>
            <a:fillRect/>
          </a:stretch>
        </p:blipFill>
        <p:spPr>
          <a:xfrm>
            <a:off x="6406158" y="2089785"/>
            <a:ext cx="231219" cy="289084"/>
          </a:xfrm>
          <a:prstGeom prst="rect">
            <a:avLst/>
          </a:prstGeom>
        </p:spPr>
      </p:pic>
      <p:sp>
        <p:nvSpPr>
          <p:cNvPr id="7" name="Text 3"/>
          <p:cNvSpPr/>
          <p:nvPr/>
        </p:nvSpPr>
        <p:spPr>
          <a:xfrm>
            <a:off x="6264831" y="2662476"/>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Technology is Neutral</a:t>
            </a:r>
            <a:endParaRPr lang="en-US" sz="1650" dirty="0"/>
          </a:p>
        </p:txBody>
      </p:sp>
      <p:sp>
        <p:nvSpPr>
          <p:cNvPr id="8" name="Text 4"/>
          <p:cNvSpPr/>
          <p:nvPr/>
        </p:nvSpPr>
        <p:spPr>
          <a:xfrm>
            <a:off x="6264831" y="3032879"/>
            <a:ext cx="3529132" cy="1096328"/>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Our devices aren't inherently good or bad—their impact depends entirely on how mindfully and intentionally we choose to use them.</a:t>
            </a:r>
            <a:endParaRPr lang="en-US" sz="1300" dirty="0"/>
          </a:p>
        </p:txBody>
      </p:sp>
      <p:sp>
        <p:nvSpPr>
          <p:cNvPr id="9" name="Shape 5"/>
          <p:cNvSpPr/>
          <p:nvPr/>
        </p:nvSpPr>
        <p:spPr>
          <a:xfrm>
            <a:off x="10144006"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0" name="Shape 6"/>
          <p:cNvSpPr/>
          <p:nvPr/>
        </p:nvSpPr>
        <p:spPr>
          <a:xfrm>
            <a:off x="10322838" y="1977390"/>
            <a:ext cx="513874" cy="513874"/>
          </a:xfrm>
          <a:prstGeom prst="roundRect">
            <a:avLst>
              <a:gd name="adj" fmla="val 17792466"/>
            </a:avLst>
          </a:prstGeom>
          <a:solidFill>
            <a:srgbClr val="A2B9F9"/>
          </a:solidFill>
          <a:ln/>
        </p:spPr>
        <p:txBody>
          <a:bodyPr/>
          <a:lstStyle/>
          <a:p>
            <a:endParaRPr lang="en-AU"/>
          </a:p>
        </p:txBody>
      </p:sp>
      <p:pic>
        <p:nvPicPr>
          <p:cNvPr id="11" name="Image 2" descr="preencoded.png"/>
          <p:cNvPicPr>
            <a:picLocks noChangeAspect="1"/>
          </p:cNvPicPr>
          <p:nvPr/>
        </p:nvPicPr>
        <p:blipFill>
          <a:blip r:embed="rId5"/>
          <a:stretch>
            <a:fillRect/>
          </a:stretch>
        </p:blipFill>
        <p:spPr>
          <a:xfrm>
            <a:off x="10464165" y="2089785"/>
            <a:ext cx="231219" cy="289084"/>
          </a:xfrm>
          <a:prstGeom prst="rect">
            <a:avLst/>
          </a:prstGeom>
        </p:spPr>
      </p:pic>
      <p:sp>
        <p:nvSpPr>
          <p:cNvPr id="12" name="Text 7"/>
          <p:cNvSpPr/>
          <p:nvPr/>
        </p:nvSpPr>
        <p:spPr>
          <a:xfrm>
            <a:off x="10322838" y="2662476"/>
            <a:ext cx="2467689"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Embrace Supportive Tools</a:t>
            </a:r>
            <a:endParaRPr lang="en-US" sz="1650" dirty="0"/>
          </a:p>
        </p:txBody>
      </p:sp>
      <p:sp>
        <p:nvSpPr>
          <p:cNvPr id="13" name="Text 8"/>
          <p:cNvSpPr/>
          <p:nvPr/>
        </p:nvSpPr>
        <p:spPr>
          <a:xfrm>
            <a:off x="10322838" y="3032879"/>
            <a:ext cx="3529132" cy="822246"/>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Actively seek out and utilize technologies that genuinely support your mental health, productivity, and overall wellbeing.</a:t>
            </a:r>
            <a:endParaRPr lang="en-US" sz="1300" dirty="0"/>
          </a:p>
        </p:txBody>
      </p:sp>
      <p:sp>
        <p:nvSpPr>
          <p:cNvPr id="14" name="Shape 9"/>
          <p:cNvSpPr/>
          <p:nvPr/>
        </p:nvSpPr>
        <p:spPr>
          <a:xfrm>
            <a:off x="6085999" y="4479250"/>
            <a:ext cx="7944802" cy="1961317"/>
          </a:xfrm>
          <a:prstGeom prst="roundRect">
            <a:avLst>
              <a:gd name="adj" fmla="val 7861"/>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5" name="Shape 10"/>
          <p:cNvSpPr/>
          <p:nvPr/>
        </p:nvSpPr>
        <p:spPr>
          <a:xfrm>
            <a:off x="6264831" y="4658082"/>
            <a:ext cx="513874" cy="513874"/>
          </a:xfrm>
          <a:prstGeom prst="roundRect">
            <a:avLst>
              <a:gd name="adj" fmla="val 17792466"/>
            </a:avLst>
          </a:prstGeom>
          <a:solidFill>
            <a:srgbClr val="A2B9F9"/>
          </a:solidFill>
          <a:ln/>
        </p:spPr>
        <p:txBody>
          <a:bodyPr/>
          <a:lstStyle/>
          <a:p>
            <a:endParaRPr lang="en-AU"/>
          </a:p>
        </p:txBody>
      </p:sp>
      <p:pic>
        <p:nvPicPr>
          <p:cNvPr id="16" name="Image 3" descr="preencoded.png"/>
          <p:cNvPicPr>
            <a:picLocks noChangeAspect="1"/>
          </p:cNvPicPr>
          <p:nvPr/>
        </p:nvPicPr>
        <p:blipFill>
          <a:blip r:embed="rId6"/>
          <a:stretch>
            <a:fillRect/>
          </a:stretch>
        </p:blipFill>
        <p:spPr>
          <a:xfrm>
            <a:off x="6406158" y="4770477"/>
            <a:ext cx="231219" cy="289084"/>
          </a:xfrm>
          <a:prstGeom prst="rect">
            <a:avLst/>
          </a:prstGeom>
        </p:spPr>
      </p:pic>
      <p:sp>
        <p:nvSpPr>
          <p:cNvPr id="17" name="Text 11"/>
          <p:cNvSpPr/>
          <p:nvPr/>
        </p:nvSpPr>
        <p:spPr>
          <a:xfrm>
            <a:off x="6264831" y="5343168"/>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Take Control</a:t>
            </a:r>
            <a:endParaRPr lang="en-US" sz="1650" dirty="0"/>
          </a:p>
        </p:txBody>
      </p:sp>
      <p:sp>
        <p:nvSpPr>
          <p:cNvPr id="18" name="Text 12"/>
          <p:cNvSpPr/>
          <p:nvPr/>
        </p:nvSpPr>
        <p:spPr>
          <a:xfrm>
            <a:off x="6264831" y="5713571"/>
            <a:ext cx="7587139" cy="548164"/>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You are the architect of your digital life. Set boundaries, make conscious choices, and prioritize your psychological wellness above all else.</a:t>
            </a:r>
            <a:endParaRPr lang="en-US" sz="1300" dirty="0"/>
          </a:p>
        </p:txBody>
      </p:sp>
      <p:sp>
        <p:nvSpPr>
          <p:cNvPr id="19" name="Shape 13"/>
          <p:cNvSpPr/>
          <p:nvPr/>
        </p:nvSpPr>
        <p:spPr>
          <a:xfrm>
            <a:off x="6085999" y="6718783"/>
            <a:ext cx="7944802" cy="28932"/>
          </a:xfrm>
          <a:prstGeom prst="rect">
            <a:avLst/>
          </a:prstGeom>
          <a:solidFill>
            <a:srgbClr val="666666">
              <a:alpha val="50000"/>
            </a:srgbClr>
          </a:solidFill>
          <a:ln/>
        </p:spPr>
        <p:txBody>
          <a:bodyPr/>
          <a:lstStyle/>
          <a:p>
            <a:endParaRPr lang="en-AU"/>
          </a:p>
        </p:txBody>
      </p:sp>
      <p:sp>
        <p:nvSpPr>
          <p:cNvPr id="20" name="Text 14"/>
          <p:cNvSpPr/>
          <p:nvPr/>
        </p:nvSpPr>
        <p:spPr>
          <a:xfrm>
            <a:off x="6085999" y="6940272"/>
            <a:ext cx="7944802" cy="822246"/>
          </a:xfrm>
          <a:prstGeom prst="rect">
            <a:avLst/>
          </a:prstGeom>
          <a:noFill/>
          <a:ln/>
        </p:spPr>
        <p:txBody>
          <a:bodyPr wrap="square" lIns="0" tIns="0" rIns="0" bIns="0" rtlCol="0" anchor="t"/>
          <a:lstStyle/>
          <a:p>
            <a:pPr marL="0" indent="0" algn="l">
              <a:lnSpc>
                <a:spcPts val="2150"/>
              </a:lnSpc>
              <a:buNone/>
            </a:pPr>
            <a:r>
              <a:rPr lang="en-US" sz="1300" dirty="0">
                <a:solidFill>
                  <a:srgbClr val="666666"/>
                </a:solidFill>
                <a:latin typeface="IBM Plex Sans" pitchFamily="34" charset="0"/>
                <a:ea typeface="IBM Plex Sans" pitchFamily="34" charset="-122"/>
                <a:cs typeface="IBM Plex Sans" pitchFamily="34" charset="-120"/>
              </a:rPr>
              <a:t>As we navigate this digital age, remember that the power to shape technology's impact on our mental health lies firmly in our hands. Choose wisely, live intentionally, and let technology serve your highest good.</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The Double-Edged Screen: A Modern Paradox</a:t>
            </a:r>
            <a:endParaRPr lang="en-US" sz="4450" dirty="0"/>
          </a:p>
        </p:txBody>
      </p:sp>
      <p:sp>
        <p:nvSpPr>
          <p:cNvPr id="4" name="Shape 1"/>
          <p:cNvSpPr/>
          <p:nvPr/>
        </p:nvSpPr>
        <p:spPr>
          <a:xfrm>
            <a:off x="793790" y="2832259"/>
            <a:ext cx="7556421" cy="2047994"/>
          </a:xfrm>
          <a:prstGeom prst="roundRect">
            <a:avLst>
              <a:gd name="adj" fmla="val 9968"/>
            </a:avLst>
          </a:prstGeom>
          <a:solidFill>
            <a:srgbClr val="CFDBFC"/>
          </a:solidFill>
          <a:ln w="7620">
            <a:solidFill>
              <a:srgbClr val="B5C1E2"/>
            </a:solidFill>
            <a:prstDash val="solid"/>
          </a:ln>
          <a:effectLst>
            <a:outerShdw dist="20320" dir="2700000" algn="bl" rotWithShape="0">
              <a:srgbClr val="B5C1E2">
                <a:alpha val="100000"/>
              </a:srgbClr>
            </a:outerShdw>
          </a:effectLst>
        </p:spPr>
        <p:txBody>
          <a:bodyPr/>
          <a:lstStyle/>
          <a:p>
            <a:endParaRPr lang="en-AU"/>
          </a:p>
        </p:txBody>
      </p:sp>
      <p:sp>
        <p:nvSpPr>
          <p:cNvPr id="5" name="Text 2"/>
          <p:cNvSpPr/>
          <p:nvPr/>
        </p:nvSpPr>
        <p:spPr>
          <a:xfrm>
            <a:off x="1028224" y="30666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Outfit Medium" pitchFamily="34" charset="0"/>
                <a:ea typeface="Outfit Medium" pitchFamily="34" charset="-122"/>
                <a:cs typeface="Outfit Medium" pitchFamily="34" charset="-120"/>
              </a:rPr>
              <a:t>Essential Integration</a:t>
            </a:r>
            <a:endParaRPr lang="en-US" sz="2200" dirty="0"/>
          </a:p>
        </p:txBody>
      </p:sp>
      <p:sp>
        <p:nvSpPr>
          <p:cNvPr id="6" name="Text 3"/>
          <p:cNvSpPr/>
          <p:nvPr/>
        </p:nvSpPr>
        <p:spPr>
          <a:xfrm>
            <a:off x="1028224" y="3557111"/>
            <a:ext cx="7087553" cy="1088708"/>
          </a:xfrm>
          <a:prstGeom prst="rect">
            <a:avLst/>
          </a:prstGeom>
          <a:noFill/>
          <a:ln/>
        </p:spPr>
        <p:txBody>
          <a:bodyPr wrap="square" lIns="0" tIns="0" rIns="0" bIns="0" rtlCol="0" anchor="t"/>
          <a:lstStyle/>
          <a:p>
            <a:pPr marL="0" indent="0" algn="l">
              <a:lnSpc>
                <a:spcPts val="2850"/>
              </a:lnSpc>
              <a:buNone/>
            </a:pPr>
            <a:r>
              <a:rPr lang="en-US" sz="1750" dirty="0">
                <a:solidFill>
                  <a:srgbClr val="124DF0"/>
                </a:solidFill>
                <a:latin typeface="IBM Plex Sans" pitchFamily="34" charset="0"/>
                <a:ea typeface="IBM Plex Sans" pitchFamily="34" charset="-122"/>
                <a:cs typeface="IBM Plex Sans" pitchFamily="34" charset="-120"/>
              </a:rPr>
              <a:t>70% of Americans</a:t>
            </a:r>
            <a:r>
              <a:rPr lang="en-US" sz="1750" dirty="0">
                <a:solidFill>
                  <a:srgbClr val="000000"/>
                </a:solidFill>
                <a:latin typeface="IBM Plex Sans" pitchFamily="34" charset="0"/>
                <a:ea typeface="IBM Plex Sans" pitchFamily="34" charset="-122"/>
                <a:cs typeface="IBM Plex Sans" pitchFamily="34" charset="-120"/>
              </a:rPr>
              <a:t> check their phones within 15 minutes of waking up. Our devices have become extensions of ourselves, managing everything from communication to commerce.</a:t>
            </a:r>
            <a:endParaRPr lang="en-US" sz="1750" dirty="0"/>
          </a:p>
        </p:txBody>
      </p:sp>
      <p:sp>
        <p:nvSpPr>
          <p:cNvPr id="7" name="Shape 4"/>
          <p:cNvSpPr/>
          <p:nvPr/>
        </p:nvSpPr>
        <p:spPr>
          <a:xfrm>
            <a:off x="793790" y="5107067"/>
            <a:ext cx="7556421" cy="2047994"/>
          </a:xfrm>
          <a:prstGeom prst="roundRect">
            <a:avLst>
              <a:gd name="adj" fmla="val 9968"/>
            </a:avLst>
          </a:prstGeom>
          <a:solidFill>
            <a:srgbClr val="CFDBFC"/>
          </a:solidFill>
          <a:ln w="7620">
            <a:solidFill>
              <a:srgbClr val="B5C1E2"/>
            </a:solidFill>
            <a:prstDash val="solid"/>
          </a:ln>
          <a:effectLst>
            <a:outerShdw dist="20320" dir="2700000" algn="bl" rotWithShape="0">
              <a:srgbClr val="B5C1E2">
                <a:alpha val="100000"/>
              </a:srgbClr>
            </a:outerShdw>
          </a:effectLst>
        </p:spPr>
        <p:txBody>
          <a:bodyPr/>
          <a:lstStyle/>
          <a:p>
            <a:endParaRPr lang="en-AU"/>
          </a:p>
        </p:txBody>
      </p:sp>
      <p:sp>
        <p:nvSpPr>
          <p:cNvPr id="8" name="Text 5"/>
          <p:cNvSpPr/>
          <p:nvPr/>
        </p:nvSpPr>
        <p:spPr>
          <a:xfrm>
            <a:off x="1028224" y="53415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Outfit Medium" pitchFamily="34" charset="0"/>
                <a:ea typeface="Outfit Medium" pitchFamily="34" charset="-122"/>
                <a:cs typeface="Outfit Medium" pitchFamily="34" charset="-120"/>
              </a:rPr>
              <a:t>Hidden Consequences</a:t>
            </a:r>
            <a:endParaRPr lang="en-US" sz="2200" dirty="0"/>
          </a:p>
        </p:txBody>
      </p:sp>
      <p:sp>
        <p:nvSpPr>
          <p:cNvPr id="9" name="Text 6"/>
          <p:cNvSpPr/>
          <p:nvPr/>
        </p:nvSpPr>
        <p:spPr>
          <a:xfrm>
            <a:off x="1028224" y="5831919"/>
            <a:ext cx="7087553"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BM Plex Sans" pitchFamily="34" charset="0"/>
                <a:ea typeface="IBM Plex Sans" pitchFamily="34" charset="-122"/>
                <a:cs typeface="IBM Plex Sans" pitchFamily="34" charset="-120"/>
              </a:rPr>
              <a:t>Increased screen time correlates with </a:t>
            </a:r>
            <a:r>
              <a:rPr lang="en-US" sz="1750" dirty="0">
                <a:solidFill>
                  <a:srgbClr val="FCA9C7"/>
                </a:solidFill>
                <a:latin typeface="IBM Plex Sans" pitchFamily="34" charset="0"/>
                <a:ea typeface="IBM Plex Sans" pitchFamily="34" charset="-122"/>
                <a:cs typeface="IBM Plex Sans" pitchFamily="34" charset="-120"/>
              </a:rPr>
              <a:t>20% higher rates</a:t>
            </a:r>
            <a:r>
              <a:rPr lang="en-US" sz="1750" dirty="0">
                <a:solidFill>
                  <a:srgbClr val="000000"/>
                </a:solidFill>
                <a:latin typeface="IBM Plex Sans" pitchFamily="34" charset="0"/>
                <a:ea typeface="IBM Plex Sans" pitchFamily="34" charset="-122"/>
                <a:cs typeface="IBM Plex Sans" pitchFamily="34" charset="-120"/>
              </a:rPr>
              <a:t> of anxiety and depression symptoms, revealing technology's darker psychological impact.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3394" y="379809"/>
            <a:ext cx="8959453" cy="863322"/>
          </a:xfrm>
          <a:prstGeom prst="rect">
            <a:avLst/>
          </a:prstGeom>
          <a:noFill/>
          <a:ln/>
        </p:spPr>
        <p:txBody>
          <a:bodyPr wrap="none" lIns="0" tIns="0" rIns="0" bIns="0" rtlCol="0" anchor="t"/>
          <a:lstStyle/>
          <a:p>
            <a:pPr marL="0" indent="0" algn="l">
              <a:lnSpc>
                <a:spcPts val="6750"/>
              </a:lnSpc>
              <a:buNone/>
            </a:pPr>
            <a:r>
              <a:rPr lang="en-US" sz="5400" dirty="0">
                <a:solidFill>
                  <a:srgbClr val="3F6FF3"/>
                </a:solidFill>
                <a:latin typeface="Outfit Medium" pitchFamily="34" charset="0"/>
                <a:ea typeface="Outfit Medium" pitchFamily="34" charset="-122"/>
                <a:cs typeface="Outfit Medium" pitchFamily="34" charset="-120"/>
              </a:rPr>
              <a:t>Connection vs. Disconnection</a:t>
            </a:r>
            <a:endParaRPr lang="en-US" sz="5400" dirty="0"/>
          </a:p>
        </p:txBody>
      </p:sp>
      <p:pic>
        <p:nvPicPr>
          <p:cNvPr id="3" name="Image 0" descr="preencoded.png"/>
          <p:cNvPicPr>
            <a:picLocks noChangeAspect="1"/>
          </p:cNvPicPr>
          <p:nvPr/>
        </p:nvPicPr>
        <p:blipFill>
          <a:blip r:embed="rId3"/>
          <a:stretch>
            <a:fillRect/>
          </a:stretch>
        </p:blipFill>
        <p:spPr>
          <a:xfrm>
            <a:off x="483394" y="1605677"/>
            <a:ext cx="6663333" cy="6663333"/>
          </a:xfrm>
          <a:prstGeom prst="rect">
            <a:avLst/>
          </a:prstGeom>
        </p:spPr>
      </p:pic>
      <p:sp>
        <p:nvSpPr>
          <p:cNvPr id="4" name="Text 1"/>
          <p:cNvSpPr/>
          <p:nvPr/>
        </p:nvSpPr>
        <p:spPr>
          <a:xfrm>
            <a:off x="483394" y="8424386"/>
            <a:ext cx="1726644" cy="215741"/>
          </a:xfrm>
          <a:prstGeom prst="rect">
            <a:avLst/>
          </a:prstGeom>
          <a:noFill/>
          <a:ln/>
        </p:spPr>
        <p:txBody>
          <a:bodyPr wrap="none" lIns="0" tIns="0" rIns="0" bIns="0" rtlCol="0" anchor="t"/>
          <a:lstStyle/>
          <a:p>
            <a:pPr marL="0" indent="0" algn="l">
              <a:lnSpc>
                <a:spcPts val="1650"/>
              </a:lnSpc>
              <a:buNone/>
            </a:pPr>
            <a:r>
              <a:rPr lang="en-US" sz="1350" dirty="0">
                <a:solidFill>
                  <a:srgbClr val="3F6FF3"/>
                </a:solidFill>
                <a:latin typeface="Outfit Medium" pitchFamily="34" charset="0"/>
                <a:ea typeface="Outfit Medium" pitchFamily="34" charset="-122"/>
                <a:cs typeface="Outfit Medium" pitchFamily="34" charset="-120"/>
              </a:rPr>
              <a:t>Digital Connection</a:t>
            </a:r>
            <a:endParaRPr lang="en-US" sz="1350" dirty="0"/>
          </a:p>
        </p:txBody>
      </p:sp>
      <p:sp>
        <p:nvSpPr>
          <p:cNvPr id="5" name="Text 2"/>
          <p:cNvSpPr/>
          <p:nvPr/>
        </p:nvSpPr>
        <p:spPr>
          <a:xfrm>
            <a:off x="483394" y="8778240"/>
            <a:ext cx="6663333" cy="441960"/>
          </a:xfrm>
          <a:prstGeom prst="rect">
            <a:avLst/>
          </a:prstGeom>
          <a:noFill/>
          <a:ln/>
        </p:spPr>
        <p:txBody>
          <a:bodyPr wrap="square" lIns="0" tIns="0" rIns="0" bIns="0" rtlCol="0" anchor="t"/>
          <a:lstStyle/>
          <a:p>
            <a:pPr marL="0" indent="0" algn="l">
              <a:lnSpc>
                <a:spcPts val="1700"/>
              </a:lnSpc>
              <a:buNone/>
            </a:pPr>
            <a:r>
              <a:rPr lang="en-US" sz="1050" dirty="0">
                <a:solidFill>
                  <a:srgbClr val="666666"/>
                </a:solidFill>
                <a:latin typeface="IBM Plex Sans" pitchFamily="34" charset="0"/>
                <a:ea typeface="IBM Plex Sans" pitchFamily="34" charset="-122"/>
                <a:cs typeface="IBM Plex Sans" pitchFamily="34" charset="-120"/>
              </a:rPr>
              <a:t>Technology bridges distances, enabling meaningful relationships and instant communication across the globe.</a:t>
            </a:r>
            <a:endParaRPr lang="en-US" sz="1050" dirty="0"/>
          </a:p>
        </p:txBody>
      </p:sp>
      <p:pic>
        <p:nvPicPr>
          <p:cNvPr id="6" name="Image 1" descr="preencoded.png"/>
          <p:cNvPicPr>
            <a:picLocks noChangeAspect="1"/>
          </p:cNvPicPr>
          <p:nvPr/>
        </p:nvPicPr>
        <p:blipFill>
          <a:blip r:embed="rId4"/>
          <a:stretch>
            <a:fillRect/>
          </a:stretch>
        </p:blipFill>
        <p:spPr>
          <a:xfrm>
            <a:off x="7491293" y="1605677"/>
            <a:ext cx="6663333" cy="6663333"/>
          </a:xfrm>
          <a:prstGeom prst="rect">
            <a:avLst/>
          </a:prstGeom>
        </p:spPr>
      </p:pic>
      <p:sp>
        <p:nvSpPr>
          <p:cNvPr id="7" name="Text 3"/>
          <p:cNvSpPr/>
          <p:nvPr/>
        </p:nvSpPr>
        <p:spPr>
          <a:xfrm>
            <a:off x="7491293" y="8424386"/>
            <a:ext cx="1726644" cy="215741"/>
          </a:xfrm>
          <a:prstGeom prst="rect">
            <a:avLst/>
          </a:prstGeom>
          <a:noFill/>
          <a:ln/>
        </p:spPr>
        <p:txBody>
          <a:bodyPr wrap="none" lIns="0" tIns="0" rIns="0" bIns="0" rtlCol="0" anchor="t"/>
          <a:lstStyle/>
          <a:p>
            <a:pPr marL="0" indent="0" algn="l">
              <a:lnSpc>
                <a:spcPts val="1650"/>
              </a:lnSpc>
              <a:buNone/>
            </a:pPr>
            <a:r>
              <a:rPr lang="en-US" sz="1350" dirty="0">
                <a:solidFill>
                  <a:srgbClr val="3F6FF3"/>
                </a:solidFill>
                <a:latin typeface="Outfit Medium" pitchFamily="34" charset="0"/>
                <a:ea typeface="Outfit Medium" pitchFamily="34" charset="-122"/>
                <a:cs typeface="Outfit Medium" pitchFamily="34" charset="-120"/>
              </a:rPr>
              <a:t>Emotional Isolation</a:t>
            </a:r>
            <a:endParaRPr lang="en-US" sz="1350" dirty="0"/>
          </a:p>
        </p:txBody>
      </p:sp>
      <p:sp>
        <p:nvSpPr>
          <p:cNvPr id="8" name="Text 4"/>
          <p:cNvSpPr/>
          <p:nvPr/>
        </p:nvSpPr>
        <p:spPr>
          <a:xfrm>
            <a:off x="7491293" y="8778240"/>
            <a:ext cx="6663333" cy="441960"/>
          </a:xfrm>
          <a:prstGeom prst="rect">
            <a:avLst/>
          </a:prstGeom>
          <a:noFill/>
          <a:ln/>
        </p:spPr>
        <p:txBody>
          <a:bodyPr wrap="square" lIns="0" tIns="0" rIns="0" bIns="0" rtlCol="0" anchor="t"/>
          <a:lstStyle/>
          <a:p>
            <a:pPr marL="0" indent="0" algn="l">
              <a:lnSpc>
                <a:spcPts val="1700"/>
              </a:lnSpc>
              <a:buNone/>
            </a:pPr>
            <a:r>
              <a:rPr lang="en-US" sz="1050" dirty="0">
                <a:solidFill>
                  <a:srgbClr val="666666"/>
                </a:solidFill>
                <a:latin typeface="IBM Plex Sans" pitchFamily="34" charset="0"/>
                <a:ea typeface="IBM Plex Sans" pitchFamily="34" charset="-122"/>
                <a:cs typeface="IBM Plex Sans" pitchFamily="34" charset="-120"/>
              </a:rPr>
              <a:t>Paradoxically, excessive digital interaction can lead to feelings of loneliness and social disconnection in real life.</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6179"/>
          </a:xfrm>
          <a:prstGeom prst="rect">
            <a:avLst/>
          </a:prstGeom>
        </p:spPr>
      </p:pic>
      <p:sp>
        <p:nvSpPr>
          <p:cNvPr id="3" name="Text 0"/>
          <p:cNvSpPr/>
          <p:nvPr/>
        </p:nvSpPr>
        <p:spPr>
          <a:xfrm>
            <a:off x="774502" y="3375065"/>
            <a:ext cx="12088892" cy="691515"/>
          </a:xfrm>
          <a:prstGeom prst="rect">
            <a:avLst/>
          </a:prstGeom>
          <a:noFill/>
          <a:ln/>
        </p:spPr>
        <p:txBody>
          <a:bodyPr wrap="none" lIns="0" tIns="0" rIns="0" bIns="0" rtlCol="0" anchor="t"/>
          <a:lstStyle/>
          <a:p>
            <a:pPr marL="0" indent="0" algn="l">
              <a:lnSpc>
                <a:spcPts val="5400"/>
              </a:lnSpc>
              <a:buNone/>
            </a:pPr>
            <a:r>
              <a:rPr lang="en-US" sz="4350" dirty="0">
                <a:solidFill>
                  <a:srgbClr val="3F6FF3"/>
                </a:solidFill>
                <a:latin typeface="Outfit Medium" pitchFamily="34" charset="0"/>
                <a:ea typeface="Outfit Medium" pitchFamily="34" charset="-122"/>
                <a:cs typeface="Outfit Medium" pitchFamily="34" charset="-120"/>
              </a:rPr>
              <a:t>The Dopamine Trap: How Tech Hijacks Our Brains</a:t>
            </a:r>
            <a:endParaRPr lang="en-US" sz="4350" dirty="0"/>
          </a:p>
        </p:txBody>
      </p:sp>
      <p:pic>
        <p:nvPicPr>
          <p:cNvPr id="4" name="Image 1" descr="preencoded.png"/>
          <p:cNvPicPr>
            <a:picLocks noChangeAspect="1"/>
          </p:cNvPicPr>
          <p:nvPr/>
        </p:nvPicPr>
        <p:blipFill>
          <a:blip r:embed="rId4"/>
          <a:stretch>
            <a:fillRect/>
          </a:stretch>
        </p:blipFill>
        <p:spPr>
          <a:xfrm>
            <a:off x="774502" y="4398407"/>
            <a:ext cx="4360426" cy="885111"/>
          </a:xfrm>
          <a:prstGeom prst="rect">
            <a:avLst/>
          </a:prstGeom>
        </p:spPr>
      </p:pic>
      <p:sp>
        <p:nvSpPr>
          <p:cNvPr id="5" name="Text 1"/>
          <p:cNvSpPr/>
          <p:nvPr/>
        </p:nvSpPr>
        <p:spPr>
          <a:xfrm>
            <a:off x="995720"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Notification Trigger</a:t>
            </a:r>
            <a:endParaRPr lang="en-US" sz="2150" dirty="0"/>
          </a:p>
        </p:txBody>
      </p:sp>
      <p:sp>
        <p:nvSpPr>
          <p:cNvPr id="6" name="Text 2"/>
          <p:cNvSpPr/>
          <p:nvPr/>
        </p:nvSpPr>
        <p:spPr>
          <a:xfrm>
            <a:off x="995720" y="5983129"/>
            <a:ext cx="3917990" cy="1062276"/>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Each ping, buzz, or flash activates our brain's reward system, creating anticipation for potential rewards.</a:t>
            </a:r>
            <a:endParaRPr lang="en-US" sz="1700" dirty="0"/>
          </a:p>
        </p:txBody>
      </p:sp>
      <p:pic>
        <p:nvPicPr>
          <p:cNvPr id="7" name="Image 2" descr="preencoded.png"/>
          <p:cNvPicPr>
            <a:picLocks noChangeAspect="1"/>
          </p:cNvPicPr>
          <p:nvPr/>
        </p:nvPicPr>
        <p:blipFill>
          <a:blip r:embed="rId5"/>
          <a:stretch>
            <a:fillRect/>
          </a:stretch>
        </p:blipFill>
        <p:spPr>
          <a:xfrm>
            <a:off x="5134928" y="4398407"/>
            <a:ext cx="4360426" cy="885111"/>
          </a:xfrm>
          <a:prstGeom prst="rect">
            <a:avLst/>
          </a:prstGeom>
        </p:spPr>
      </p:pic>
      <p:sp>
        <p:nvSpPr>
          <p:cNvPr id="8" name="Text 3"/>
          <p:cNvSpPr/>
          <p:nvPr/>
        </p:nvSpPr>
        <p:spPr>
          <a:xfrm>
            <a:off x="5356146"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Dopamine Release</a:t>
            </a:r>
            <a:endParaRPr lang="en-US" sz="2150" dirty="0"/>
          </a:p>
        </p:txBody>
      </p:sp>
      <p:sp>
        <p:nvSpPr>
          <p:cNvPr id="9" name="Text 4"/>
          <p:cNvSpPr/>
          <p:nvPr/>
        </p:nvSpPr>
        <p:spPr>
          <a:xfrm>
            <a:off x="5356146" y="5983129"/>
            <a:ext cx="3917990" cy="1416368"/>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Likes, comments, and messages trigger dopamine bursts, the same neurotransmitter involved in addiction pathways.</a:t>
            </a:r>
            <a:endParaRPr lang="en-US" sz="1700" dirty="0"/>
          </a:p>
        </p:txBody>
      </p:sp>
      <p:pic>
        <p:nvPicPr>
          <p:cNvPr id="10" name="Image 3" descr="preencoded.png"/>
          <p:cNvPicPr>
            <a:picLocks noChangeAspect="1"/>
          </p:cNvPicPr>
          <p:nvPr/>
        </p:nvPicPr>
        <p:blipFill>
          <a:blip r:embed="rId6"/>
          <a:stretch>
            <a:fillRect/>
          </a:stretch>
        </p:blipFill>
        <p:spPr>
          <a:xfrm>
            <a:off x="9495353" y="4398407"/>
            <a:ext cx="4360426" cy="885111"/>
          </a:xfrm>
          <a:prstGeom prst="rect">
            <a:avLst/>
          </a:prstGeom>
        </p:spPr>
      </p:pic>
      <p:sp>
        <p:nvSpPr>
          <p:cNvPr id="11" name="Text 5"/>
          <p:cNvSpPr/>
          <p:nvPr/>
        </p:nvSpPr>
        <p:spPr>
          <a:xfrm>
            <a:off x="9716572"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Craving Cycle</a:t>
            </a:r>
            <a:endParaRPr lang="en-US" sz="2150" dirty="0"/>
          </a:p>
        </p:txBody>
      </p:sp>
      <p:sp>
        <p:nvSpPr>
          <p:cNvPr id="12" name="Text 6"/>
          <p:cNvSpPr/>
          <p:nvPr/>
        </p:nvSpPr>
        <p:spPr>
          <a:xfrm>
            <a:off x="9716572" y="5983129"/>
            <a:ext cx="3917990" cy="1062276"/>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Users spend </a:t>
            </a:r>
            <a:r>
              <a:rPr lang="en-US" sz="1700" dirty="0">
                <a:solidFill>
                  <a:srgbClr val="124DF0"/>
                </a:solidFill>
                <a:latin typeface="IBM Plex Sans" pitchFamily="34" charset="0"/>
                <a:ea typeface="IBM Plex Sans" pitchFamily="34" charset="-122"/>
                <a:cs typeface="IBM Plex Sans" pitchFamily="34" charset="-120"/>
              </a:rPr>
              <a:t>2.5 hours daily</a:t>
            </a:r>
            <a:r>
              <a:rPr lang="en-US" sz="1700" dirty="0">
                <a:solidFill>
                  <a:srgbClr val="666666"/>
                </a:solidFill>
                <a:latin typeface="IBM Plex Sans" pitchFamily="34" charset="0"/>
                <a:ea typeface="IBM Plex Sans" pitchFamily="34" charset="-122"/>
                <a:cs typeface="IBM Plex Sans" pitchFamily="34" charset="-120"/>
              </a:rPr>
              <a:t> on social media, trapped in cycles of seeking validation and stimulation.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3302" y="589955"/>
            <a:ext cx="13223796" cy="1255633"/>
          </a:xfrm>
          <a:prstGeom prst="rect">
            <a:avLst/>
          </a:prstGeom>
          <a:noFill/>
          <a:ln/>
        </p:spPr>
        <p:txBody>
          <a:bodyPr wrap="square" lIns="0" tIns="0" rIns="0" bIns="0" rtlCol="0" anchor="t"/>
          <a:lstStyle/>
          <a:p>
            <a:pPr marL="0" indent="0" algn="l">
              <a:lnSpc>
                <a:spcPts val="4900"/>
              </a:lnSpc>
              <a:buNone/>
            </a:pPr>
            <a:r>
              <a:rPr lang="en-US" sz="3950" dirty="0">
                <a:solidFill>
                  <a:srgbClr val="3F6FF3"/>
                </a:solidFill>
                <a:latin typeface="Outfit Medium" pitchFamily="34" charset="0"/>
                <a:ea typeface="Outfit Medium" pitchFamily="34" charset="-122"/>
                <a:cs typeface="Outfit Medium" pitchFamily="34" charset="-120"/>
              </a:rPr>
              <a:t>The Comparison Game: Social Media's Impact on Self-Esteem</a:t>
            </a:r>
            <a:endParaRPr lang="en-US" sz="3950" dirty="0"/>
          </a:p>
        </p:txBody>
      </p:sp>
      <p:sp>
        <p:nvSpPr>
          <p:cNvPr id="3" name="Text 1"/>
          <p:cNvSpPr/>
          <p:nvPr/>
        </p:nvSpPr>
        <p:spPr>
          <a:xfrm>
            <a:off x="1587698"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51%</a:t>
            </a:r>
            <a:endParaRPr lang="en-US" sz="3950" dirty="0"/>
          </a:p>
        </p:txBody>
      </p:sp>
      <p:pic>
        <p:nvPicPr>
          <p:cNvPr id="4" name="Image 0" descr="preencoded.png"/>
          <p:cNvPicPr>
            <a:picLocks noChangeAspect="1"/>
          </p:cNvPicPr>
          <p:nvPr/>
        </p:nvPicPr>
        <p:blipFill>
          <a:blip r:embed="rId3"/>
          <a:stretch>
            <a:fillRect/>
          </a:stretch>
        </p:blipFill>
        <p:spPr>
          <a:xfrm>
            <a:off x="1316474" y="2297549"/>
            <a:ext cx="3014186" cy="3014186"/>
          </a:xfrm>
          <a:prstGeom prst="rect">
            <a:avLst/>
          </a:prstGeom>
        </p:spPr>
      </p:pic>
      <p:sp>
        <p:nvSpPr>
          <p:cNvPr id="5" name="Text 2"/>
          <p:cNvSpPr/>
          <p:nvPr/>
        </p:nvSpPr>
        <p:spPr>
          <a:xfrm>
            <a:off x="1567696"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Teen Inadequacy</a:t>
            </a:r>
            <a:endParaRPr lang="en-US" sz="1950" dirty="0"/>
          </a:p>
        </p:txBody>
      </p:sp>
      <p:sp>
        <p:nvSpPr>
          <p:cNvPr id="6" name="Text 3"/>
          <p:cNvSpPr/>
          <p:nvPr/>
        </p:nvSpPr>
        <p:spPr>
          <a:xfrm>
            <a:off x="703302"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Report feeling inadequate due to social media comparisons with peers and influencers.</a:t>
            </a:r>
            <a:endParaRPr lang="en-US" sz="1550" dirty="0"/>
          </a:p>
        </p:txBody>
      </p:sp>
      <p:sp>
        <p:nvSpPr>
          <p:cNvPr id="7" name="Text 4"/>
          <p:cNvSpPr/>
          <p:nvPr/>
        </p:nvSpPr>
        <p:spPr>
          <a:xfrm>
            <a:off x="6079331"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89%</a:t>
            </a:r>
            <a:endParaRPr lang="en-US" sz="3950" dirty="0"/>
          </a:p>
        </p:txBody>
      </p:sp>
      <p:pic>
        <p:nvPicPr>
          <p:cNvPr id="8" name="Image 1" descr="preencoded.png"/>
          <p:cNvPicPr>
            <a:picLocks noChangeAspect="1"/>
          </p:cNvPicPr>
          <p:nvPr/>
        </p:nvPicPr>
        <p:blipFill>
          <a:blip r:embed="rId4"/>
          <a:stretch>
            <a:fillRect/>
          </a:stretch>
        </p:blipFill>
        <p:spPr>
          <a:xfrm>
            <a:off x="5808107" y="2297549"/>
            <a:ext cx="3014186" cy="3014186"/>
          </a:xfrm>
          <a:prstGeom prst="rect">
            <a:avLst/>
          </a:prstGeom>
        </p:spPr>
      </p:pic>
      <p:sp>
        <p:nvSpPr>
          <p:cNvPr id="9" name="Text 5"/>
          <p:cNvSpPr/>
          <p:nvPr/>
        </p:nvSpPr>
        <p:spPr>
          <a:xfrm>
            <a:off x="6059329"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Filtered Reality</a:t>
            </a:r>
            <a:endParaRPr lang="en-US" sz="1950" dirty="0"/>
          </a:p>
        </p:txBody>
      </p:sp>
      <p:sp>
        <p:nvSpPr>
          <p:cNvPr id="10" name="Text 6"/>
          <p:cNvSpPr/>
          <p:nvPr/>
        </p:nvSpPr>
        <p:spPr>
          <a:xfrm>
            <a:off x="5194935"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Of social media posts use filters or editing, creating unrealistic beauty standards.</a:t>
            </a:r>
            <a:endParaRPr lang="en-US" sz="1550" dirty="0"/>
          </a:p>
        </p:txBody>
      </p:sp>
      <p:sp>
        <p:nvSpPr>
          <p:cNvPr id="11" name="Text 7"/>
          <p:cNvSpPr/>
          <p:nvPr/>
        </p:nvSpPr>
        <p:spPr>
          <a:xfrm>
            <a:off x="10570964"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35%</a:t>
            </a:r>
            <a:endParaRPr lang="en-US" sz="3950" dirty="0"/>
          </a:p>
        </p:txBody>
      </p:sp>
      <p:pic>
        <p:nvPicPr>
          <p:cNvPr id="12" name="Image 2" descr="preencoded.png"/>
          <p:cNvPicPr>
            <a:picLocks noChangeAspect="1"/>
          </p:cNvPicPr>
          <p:nvPr/>
        </p:nvPicPr>
        <p:blipFill>
          <a:blip r:embed="rId5"/>
          <a:stretch>
            <a:fillRect/>
          </a:stretch>
        </p:blipFill>
        <p:spPr>
          <a:xfrm>
            <a:off x="10299740" y="2297549"/>
            <a:ext cx="3014186" cy="3014186"/>
          </a:xfrm>
          <a:prstGeom prst="rect">
            <a:avLst/>
          </a:prstGeom>
        </p:spPr>
      </p:pic>
      <p:sp>
        <p:nvSpPr>
          <p:cNvPr id="13" name="Text 8"/>
          <p:cNvSpPr/>
          <p:nvPr/>
        </p:nvSpPr>
        <p:spPr>
          <a:xfrm>
            <a:off x="10550962"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Body Image Issues</a:t>
            </a:r>
            <a:endParaRPr lang="en-US" sz="1950" dirty="0"/>
          </a:p>
        </p:txBody>
      </p:sp>
      <p:sp>
        <p:nvSpPr>
          <p:cNvPr id="14" name="Text 9"/>
          <p:cNvSpPr/>
          <p:nvPr/>
        </p:nvSpPr>
        <p:spPr>
          <a:xfrm>
            <a:off x="9686568"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Increase in body dysmorphia cases linked to social media usage among young adults.</a:t>
            </a:r>
            <a:endParaRPr lang="en-US" sz="1550" dirty="0"/>
          </a:p>
        </p:txBody>
      </p:sp>
      <p:sp>
        <p:nvSpPr>
          <p:cNvPr id="15" name="Text 10"/>
          <p:cNvSpPr/>
          <p:nvPr/>
        </p:nvSpPr>
        <p:spPr>
          <a:xfrm>
            <a:off x="1004649" y="7092077"/>
            <a:ext cx="12922448" cy="321469"/>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"The curated perfection of online profiles fuels unrealistic expectations, creating a dangerous gap between digital fantasy and authentic reality."</a:t>
            </a:r>
            <a:endParaRPr lang="en-US" sz="1550" dirty="0"/>
          </a:p>
        </p:txBody>
      </p:sp>
      <p:sp>
        <p:nvSpPr>
          <p:cNvPr id="16" name="Shape 11"/>
          <p:cNvSpPr/>
          <p:nvPr/>
        </p:nvSpPr>
        <p:spPr>
          <a:xfrm>
            <a:off x="703302" y="6866096"/>
            <a:ext cx="22860" cy="773430"/>
          </a:xfrm>
          <a:prstGeom prst="rect">
            <a:avLst/>
          </a:prstGeom>
          <a:solidFill>
            <a:srgbClr val="A2B9F9"/>
          </a:solidFill>
          <a:ln/>
        </p:spPr>
        <p:txBody>
          <a:bodyPr/>
          <a:lstStyle/>
          <a:p>
            <a:endParaRPr lang="en-A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6138" y="421243"/>
            <a:ext cx="5662851" cy="478750"/>
          </a:xfrm>
          <a:prstGeom prst="rect">
            <a:avLst/>
          </a:prstGeom>
          <a:noFill/>
          <a:ln/>
        </p:spPr>
        <p:txBody>
          <a:bodyPr wrap="none" lIns="0" tIns="0" rIns="0" bIns="0" rtlCol="0" anchor="t"/>
          <a:lstStyle/>
          <a:p>
            <a:pPr marL="0" indent="0" algn="l">
              <a:lnSpc>
                <a:spcPts val="3750"/>
              </a:lnSpc>
              <a:buNone/>
            </a:pPr>
            <a:r>
              <a:rPr lang="en-US" sz="3000" dirty="0">
                <a:solidFill>
                  <a:srgbClr val="3F6FF3"/>
                </a:solidFill>
                <a:latin typeface="Outfit Medium" pitchFamily="34" charset="0"/>
                <a:ea typeface="Outfit Medium" pitchFamily="34" charset="-122"/>
                <a:cs typeface="Outfit Medium" pitchFamily="34" charset="-120"/>
              </a:rPr>
              <a:t>The Mental Health Crisis Timeline</a:t>
            </a:r>
            <a:endParaRPr lang="en-US" sz="3000" dirty="0"/>
          </a:p>
        </p:txBody>
      </p:sp>
      <p:pic>
        <p:nvPicPr>
          <p:cNvPr id="3" name="Image 0" descr="preencoded.png"/>
          <p:cNvPicPr>
            <a:picLocks noChangeAspect="1"/>
          </p:cNvPicPr>
          <p:nvPr/>
        </p:nvPicPr>
        <p:blipFill>
          <a:blip r:embed="rId3"/>
          <a:stretch>
            <a:fillRect/>
          </a:stretch>
        </p:blipFill>
        <p:spPr>
          <a:xfrm>
            <a:off x="536138" y="1206341"/>
            <a:ext cx="13558123" cy="7132796"/>
          </a:xfrm>
          <a:prstGeom prst="rect">
            <a:avLst/>
          </a:prstGeom>
        </p:spPr>
      </p:pic>
      <p:sp>
        <p:nvSpPr>
          <p:cNvPr id="4" name="Shape 1"/>
          <p:cNvSpPr/>
          <p:nvPr/>
        </p:nvSpPr>
        <p:spPr>
          <a:xfrm>
            <a:off x="3517702" y="8339137"/>
            <a:ext cx="153114" cy="153114"/>
          </a:xfrm>
          <a:prstGeom prst="roundRect">
            <a:avLst>
              <a:gd name="adj" fmla="val 11944"/>
            </a:avLst>
          </a:prstGeom>
          <a:solidFill>
            <a:srgbClr val="051648"/>
          </a:solidFill>
          <a:ln/>
        </p:spPr>
        <p:txBody>
          <a:bodyPr/>
          <a:lstStyle/>
          <a:p>
            <a:endParaRPr lang="en-AU"/>
          </a:p>
        </p:txBody>
      </p:sp>
      <p:sp>
        <p:nvSpPr>
          <p:cNvPr id="5" name="Text 2"/>
          <p:cNvSpPr/>
          <p:nvPr/>
        </p:nvSpPr>
        <p:spPr>
          <a:xfrm>
            <a:off x="3731776" y="8339137"/>
            <a:ext cx="1222058"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Anxiety Rates (%)</a:t>
            </a:r>
            <a:endParaRPr lang="en-US" sz="1200" dirty="0"/>
          </a:p>
        </p:txBody>
      </p:sp>
      <p:sp>
        <p:nvSpPr>
          <p:cNvPr id="6" name="Shape 3"/>
          <p:cNvSpPr/>
          <p:nvPr/>
        </p:nvSpPr>
        <p:spPr>
          <a:xfrm>
            <a:off x="6467475" y="8339137"/>
            <a:ext cx="153114" cy="153114"/>
          </a:xfrm>
          <a:prstGeom prst="roundRect">
            <a:avLst>
              <a:gd name="adj" fmla="val 11944"/>
            </a:avLst>
          </a:prstGeom>
          <a:solidFill>
            <a:srgbClr val="0A319C"/>
          </a:solidFill>
          <a:ln/>
        </p:spPr>
        <p:txBody>
          <a:bodyPr/>
          <a:lstStyle/>
          <a:p>
            <a:endParaRPr lang="en-AU"/>
          </a:p>
        </p:txBody>
      </p:sp>
      <p:sp>
        <p:nvSpPr>
          <p:cNvPr id="7" name="Text 4"/>
          <p:cNvSpPr/>
          <p:nvPr/>
        </p:nvSpPr>
        <p:spPr>
          <a:xfrm>
            <a:off x="6681549" y="8339137"/>
            <a:ext cx="1481137"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Depression Rates (%)</a:t>
            </a:r>
            <a:endParaRPr lang="en-US" sz="1200" dirty="0"/>
          </a:p>
        </p:txBody>
      </p:sp>
      <p:sp>
        <p:nvSpPr>
          <p:cNvPr id="8" name="Shape 5"/>
          <p:cNvSpPr/>
          <p:nvPr/>
        </p:nvSpPr>
        <p:spPr>
          <a:xfrm>
            <a:off x="9676448" y="8339137"/>
            <a:ext cx="153114" cy="153114"/>
          </a:xfrm>
          <a:prstGeom prst="roundRect">
            <a:avLst>
              <a:gd name="adj" fmla="val 11944"/>
            </a:avLst>
          </a:prstGeom>
          <a:solidFill>
            <a:srgbClr val="114CF0"/>
          </a:solidFill>
          <a:ln/>
        </p:spPr>
        <p:txBody>
          <a:bodyPr/>
          <a:lstStyle/>
          <a:p>
            <a:endParaRPr lang="en-AU"/>
          </a:p>
        </p:txBody>
      </p:sp>
      <p:sp>
        <p:nvSpPr>
          <p:cNvPr id="9" name="Text 6"/>
          <p:cNvSpPr/>
          <p:nvPr/>
        </p:nvSpPr>
        <p:spPr>
          <a:xfrm>
            <a:off x="9890522" y="8339137"/>
            <a:ext cx="1789628"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Smartphone Adoption (%)</a:t>
            </a:r>
            <a:endParaRPr lang="en-US" sz="1200" dirty="0"/>
          </a:p>
        </p:txBody>
      </p:sp>
      <p:sp>
        <p:nvSpPr>
          <p:cNvPr id="10" name="Text 7"/>
          <p:cNvSpPr/>
          <p:nvPr/>
        </p:nvSpPr>
        <p:spPr>
          <a:xfrm>
            <a:off x="536138" y="8971121"/>
            <a:ext cx="13558123" cy="245150"/>
          </a:xfrm>
          <a:prstGeom prst="rect">
            <a:avLst/>
          </a:prstGeom>
          <a:noFill/>
          <a:ln/>
        </p:spPr>
        <p:txBody>
          <a:bodyPr wrap="none" lIns="0" tIns="0" rIns="0" bIns="0" rtlCol="0" anchor="t"/>
          <a:lstStyle/>
          <a:p>
            <a:pPr marL="0" indent="0" algn="l">
              <a:lnSpc>
                <a:spcPts val="1900"/>
              </a:lnSpc>
              <a:buNone/>
            </a:pPr>
            <a:r>
              <a:rPr lang="en-US" sz="1200" dirty="0">
                <a:solidFill>
                  <a:srgbClr val="666666"/>
                </a:solidFill>
                <a:latin typeface="IBM Plex Sans" pitchFamily="34" charset="0"/>
                <a:ea typeface="IBM Plex Sans" pitchFamily="34" charset="-122"/>
                <a:cs typeface="IBM Plex Sans" pitchFamily="34" charset="-120"/>
              </a:rPr>
              <a:t>The correlation between rising smartphone adoption and increasing mental health challenges among young people raises critical questions about causation versus correlation in our digital age.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9598" y="463153"/>
            <a:ext cx="8590240" cy="526375"/>
          </a:xfrm>
          <a:prstGeom prst="rect">
            <a:avLst/>
          </a:prstGeom>
          <a:noFill/>
          <a:ln/>
        </p:spPr>
        <p:txBody>
          <a:bodyPr wrap="none" lIns="0" tIns="0" rIns="0" bIns="0" rtlCol="0" anchor="t"/>
          <a:lstStyle/>
          <a:p>
            <a:pPr marL="0" indent="0" algn="l">
              <a:lnSpc>
                <a:spcPts val="4100"/>
              </a:lnSpc>
              <a:buNone/>
            </a:pPr>
            <a:r>
              <a:rPr lang="en-US" sz="3300" dirty="0">
                <a:solidFill>
                  <a:srgbClr val="3F6FF3"/>
                </a:solidFill>
                <a:latin typeface="Outfit Medium" pitchFamily="34" charset="0"/>
                <a:ea typeface="Outfit Medium" pitchFamily="34" charset="-122"/>
                <a:cs typeface="Outfit Medium" pitchFamily="34" charset="-120"/>
              </a:rPr>
              <a:t>Tech as a Tool for Wellbeing: The Silver Linings</a:t>
            </a:r>
            <a:endParaRPr lang="en-US" sz="3300" dirty="0"/>
          </a:p>
        </p:txBody>
      </p:sp>
      <p:pic>
        <p:nvPicPr>
          <p:cNvPr id="3" name="Image 0" descr="preencoded.png"/>
          <p:cNvPicPr>
            <a:picLocks noChangeAspect="1"/>
          </p:cNvPicPr>
          <p:nvPr/>
        </p:nvPicPr>
        <p:blipFill>
          <a:blip r:embed="rId3"/>
          <a:stretch>
            <a:fillRect/>
          </a:stretch>
        </p:blipFill>
        <p:spPr>
          <a:xfrm>
            <a:off x="589598" y="1326356"/>
            <a:ext cx="4343400" cy="4343400"/>
          </a:xfrm>
          <a:prstGeom prst="rect">
            <a:avLst/>
          </a:prstGeom>
        </p:spPr>
      </p:pic>
      <p:sp>
        <p:nvSpPr>
          <p:cNvPr id="4" name="Text 1"/>
          <p:cNvSpPr/>
          <p:nvPr/>
        </p:nvSpPr>
        <p:spPr>
          <a:xfrm>
            <a:off x="589598"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Mindfulness Apps</a:t>
            </a:r>
            <a:endParaRPr lang="en-US" sz="1650" dirty="0"/>
          </a:p>
        </p:txBody>
      </p:sp>
      <p:sp>
        <p:nvSpPr>
          <p:cNvPr id="5" name="Text 2"/>
          <p:cNvSpPr/>
          <p:nvPr/>
        </p:nvSpPr>
        <p:spPr>
          <a:xfrm>
            <a:off x="589598"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Platforms like Headspace and Calm provide guided meditations, sleep stories, and breathing exercises accessible anytime, anywhere.</a:t>
            </a:r>
            <a:endParaRPr lang="en-US" sz="1300" dirty="0"/>
          </a:p>
        </p:txBody>
      </p:sp>
      <p:pic>
        <p:nvPicPr>
          <p:cNvPr id="6" name="Image 1" descr="preencoded.png"/>
          <p:cNvPicPr>
            <a:picLocks noChangeAspect="1"/>
          </p:cNvPicPr>
          <p:nvPr/>
        </p:nvPicPr>
        <p:blipFill>
          <a:blip r:embed="rId4"/>
          <a:stretch>
            <a:fillRect/>
          </a:stretch>
        </p:blipFill>
        <p:spPr>
          <a:xfrm>
            <a:off x="5143500" y="1326356"/>
            <a:ext cx="4343400" cy="4343400"/>
          </a:xfrm>
          <a:prstGeom prst="rect">
            <a:avLst/>
          </a:prstGeom>
        </p:spPr>
      </p:pic>
      <p:sp>
        <p:nvSpPr>
          <p:cNvPr id="7" name="Text 3"/>
          <p:cNvSpPr/>
          <p:nvPr/>
        </p:nvSpPr>
        <p:spPr>
          <a:xfrm>
            <a:off x="5143500"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Wearable Wellness</a:t>
            </a:r>
            <a:endParaRPr lang="en-US" sz="1650" dirty="0"/>
          </a:p>
        </p:txBody>
      </p:sp>
      <p:sp>
        <p:nvSpPr>
          <p:cNvPr id="8" name="Text 4"/>
          <p:cNvSpPr/>
          <p:nvPr/>
        </p:nvSpPr>
        <p:spPr>
          <a:xfrm>
            <a:off x="5143500"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Smart devices track sleep patterns, heart rate variability, and stress levels, offering personalized insights for better health management.</a:t>
            </a:r>
            <a:endParaRPr lang="en-US" sz="1300" dirty="0"/>
          </a:p>
        </p:txBody>
      </p:sp>
      <p:pic>
        <p:nvPicPr>
          <p:cNvPr id="9" name="Image 2" descr="preencoded.png"/>
          <p:cNvPicPr>
            <a:picLocks noChangeAspect="1"/>
          </p:cNvPicPr>
          <p:nvPr/>
        </p:nvPicPr>
        <p:blipFill>
          <a:blip r:embed="rId5"/>
          <a:stretch>
            <a:fillRect/>
          </a:stretch>
        </p:blipFill>
        <p:spPr>
          <a:xfrm>
            <a:off x="9697402" y="1326356"/>
            <a:ext cx="4343400" cy="4343400"/>
          </a:xfrm>
          <a:prstGeom prst="rect">
            <a:avLst/>
          </a:prstGeom>
        </p:spPr>
      </p:pic>
      <p:sp>
        <p:nvSpPr>
          <p:cNvPr id="10" name="Text 5"/>
          <p:cNvSpPr/>
          <p:nvPr/>
        </p:nvSpPr>
        <p:spPr>
          <a:xfrm>
            <a:off x="9697402"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Digital Therapy</a:t>
            </a:r>
            <a:endParaRPr lang="en-US" sz="1650" dirty="0"/>
          </a:p>
        </p:txBody>
      </p:sp>
      <p:sp>
        <p:nvSpPr>
          <p:cNvPr id="11" name="Text 6"/>
          <p:cNvSpPr/>
          <p:nvPr/>
        </p:nvSpPr>
        <p:spPr>
          <a:xfrm>
            <a:off x="9697402"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Teletherapy platforms break down barriers to mental health care, providing professional support to those who might otherwise go without.</a:t>
            </a:r>
            <a:endParaRPr lang="en-US" sz="1300" dirty="0"/>
          </a:p>
        </p:txBody>
      </p:sp>
      <p:sp>
        <p:nvSpPr>
          <p:cNvPr id="12" name="Shape 7"/>
          <p:cNvSpPr/>
          <p:nvPr/>
        </p:nvSpPr>
        <p:spPr>
          <a:xfrm>
            <a:off x="589598" y="7200424"/>
            <a:ext cx="13451205" cy="715685"/>
          </a:xfrm>
          <a:prstGeom prst="roundRect">
            <a:avLst>
              <a:gd name="adj" fmla="val 21185"/>
            </a:avLst>
          </a:prstGeom>
          <a:solidFill>
            <a:srgbClr val="B7C9FA"/>
          </a:solidFill>
          <a:ln/>
        </p:spPr>
        <p:txBody>
          <a:bodyPr/>
          <a:lstStyle/>
          <a:p>
            <a:endParaRPr lang="en-AU"/>
          </a:p>
        </p:txBody>
      </p:sp>
      <p:pic>
        <p:nvPicPr>
          <p:cNvPr id="13" name="Image 3" descr="preencoded.png"/>
          <p:cNvPicPr>
            <a:picLocks noChangeAspect="1"/>
          </p:cNvPicPr>
          <p:nvPr/>
        </p:nvPicPr>
        <p:blipFill>
          <a:blip r:embed="rId6"/>
          <a:stretch>
            <a:fillRect/>
          </a:stretch>
        </p:blipFill>
        <p:spPr>
          <a:xfrm>
            <a:off x="757952" y="7461528"/>
            <a:ext cx="210503" cy="168354"/>
          </a:xfrm>
          <a:prstGeom prst="rect">
            <a:avLst/>
          </a:prstGeom>
        </p:spPr>
      </p:pic>
      <p:sp>
        <p:nvSpPr>
          <p:cNvPr id="14" name="Text 8"/>
          <p:cNvSpPr/>
          <p:nvPr/>
        </p:nvSpPr>
        <p:spPr>
          <a:xfrm>
            <a:off x="1136809" y="7410807"/>
            <a:ext cx="12735639" cy="269558"/>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IBM Plex Sans" pitchFamily="34" charset="0"/>
                <a:ea typeface="IBM Plex Sans" pitchFamily="34" charset="-122"/>
                <a:cs typeface="IBM Plex Sans" pitchFamily="34" charset="-120"/>
              </a:rPr>
              <a:t>When used intentionally, technology becomes a powerful ally in our mental health journey, offering tools and resources that were unimaginable just decades ago.</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2782" y="578882"/>
            <a:ext cx="7991237" cy="1029176"/>
          </a:xfrm>
          <a:prstGeom prst="rect">
            <a:avLst/>
          </a:prstGeom>
          <a:noFill/>
          <a:ln/>
        </p:spPr>
        <p:txBody>
          <a:bodyPr wrap="square" lIns="0" tIns="0" rIns="0" bIns="0" rtlCol="0" anchor="t"/>
          <a:lstStyle/>
          <a:p>
            <a:pPr marL="0" indent="0" algn="l">
              <a:lnSpc>
                <a:spcPts val="4050"/>
              </a:lnSpc>
              <a:buNone/>
            </a:pPr>
            <a:r>
              <a:rPr lang="en-US" sz="3200" dirty="0">
                <a:solidFill>
                  <a:srgbClr val="3F6FF3"/>
                </a:solidFill>
                <a:latin typeface="Outfit Medium" pitchFamily="34" charset="0"/>
                <a:ea typeface="Outfit Medium" pitchFamily="34" charset="-122"/>
                <a:cs typeface="Outfit Medium" pitchFamily="34" charset="-120"/>
              </a:rPr>
              <a:t>Digital Detox: Reclaiming Your Time and Mind</a:t>
            </a:r>
            <a:endParaRPr lang="en-US" sz="3200" dirty="0"/>
          </a:p>
        </p:txBody>
      </p:sp>
      <p:sp>
        <p:nvSpPr>
          <p:cNvPr id="4" name="Text 1"/>
          <p:cNvSpPr/>
          <p:nvPr/>
        </p:nvSpPr>
        <p:spPr>
          <a:xfrm>
            <a:off x="6062782" y="1855113"/>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01</a:t>
            </a:r>
            <a:endParaRPr lang="en-US" sz="1250" dirty="0"/>
          </a:p>
        </p:txBody>
      </p:sp>
      <p:sp>
        <p:nvSpPr>
          <p:cNvPr id="5" name="Shape 2"/>
          <p:cNvSpPr/>
          <p:nvPr/>
        </p:nvSpPr>
        <p:spPr>
          <a:xfrm>
            <a:off x="6062782" y="2112050"/>
            <a:ext cx="7991237" cy="22860"/>
          </a:xfrm>
          <a:prstGeom prst="rect">
            <a:avLst/>
          </a:prstGeom>
          <a:solidFill>
            <a:srgbClr val="A2B9F9"/>
          </a:solidFill>
          <a:ln/>
        </p:spPr>
        <p:txBody>
          <a:bodyPr/>
          <a:lstStyle/>
          <a:p>
            <a:endParaRPr lang="en-AU"/>
          </a:p>
        </p:txBody>
      </p:sp>
      <p:sp>
        <p:nvSpPr>
          <p:cNvPr id="6" name="Text 3"/>
          <p:cNvSpPr/>
          <p:nvPr/>
        </p:nvSpPr>
        <p:spPr>
          <a:xfrm>
            <a:off x="6062782" y="2240042"/>
            <a:ext cx="2058710"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Set Sacred Boundaries</a:t>
            </a:r>
            <a:endParaRPr lang="en-US" sz="1600" dirty="0"/>
          </a:p>
        </p:txBody>
      </p:sp>
      <p:sp>
        <p:nvSpPr>
          <p:cNvPr id="7" name="Text 4"/>
          <p:cNvSpPr/>
          <p:nvPr/>
        </p:nvSpPr>
        <p:spPr>
          <a:xfrm>
            <a:off x="6062782" y="2596158"/>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Create tech-free zones and times: no devices during meals, one hour before bed, or first thing in the morning.</a:t>
            </a:r>
            <a:endParaRPr lang="en-US" sz="1250" dirty="0"/>
          </a:p>
        </p:txBody>
      </p:sp>
      <p:sp>
        <p:nvSpPr>
          <p:cNvPr id="8" name="Text 5"/>
          <p:cNvSpPr/>
          <p:nvPr/>
        </p:nvSpPr>
        <p:spPr>
          <a:xfrm>
            <a:off x="6062782" y="3411022"/>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02</a:t>
            </a:r>
            <a:endParaRPr lang="en-US" sz="1250" dirty="0"/>
          </a:p>
        </p:txBody>
      </p:sp>
      <p:sp>
        <p:nvSpPr>
          <p:cNvPr id="9" name="Shape 6"/>
          <p:cNvSpPr/>
          <p:nvPr/>
        </p:nvSpPr>
        <p:spPr>
          <a:xfrm>
            <a:off x="6062782" y="3667958"/>
            <a:ext cx="7991237" cy="22860"/>
          </a:xfrm>
          <a:prstGeom prst="rect">
            <a:avLst/>
          </a:prstGeom>
          <a:solidFill>
            <a:srgbClr val="A2B9F9"/>
          </a:solidFill>
          <a:ln/>
        </p:spPr>
        <p:txBody>
          <a:bodyPr/>
          <a:lstStyle/>
          <a:p>
            <a:endParaRPr lang="en-AU"/>
          </a:p>
        </p:txBody>
      </p:sp>
      <p:sp>
        <p:nvSpPr>
          <p:cNvPr id="10" name="Text 7"/>
          <p:cNvSpPr/>
          <p:nvPr/>
        </p:nvSpPr>
        <p:spPr>
          <a:xfrm>
            <a:off x="6062782" y="3795951"/>
            <a:ext cx="2950964"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Curate Your Digital Environment</a:t>
            </a:r>
            <a:endParaRPr lang="en-US" sz="1600" dirty="0"/>
          </a:p>
        </p:txBody>
      </p:sp>
      <p:sp>
        <p:nvSpPr>
          <p:cNvPr id="11" name="Text 8"/>
          <p:cNvSpPr/>
          <p:nvPr/>
        </p:nvSpPr>
        <p:spPr>
          <a:xfrm>
            <a:off x="6062782" y="4152067"/>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Unfollow accounts that trigger negative emotions. Follow creators who inspire, educate, and uplift your mental state.</a:t>
            </a:r>
            <a:endParaRPr lang="en-US" sz="1250" dirty="0"/>
          </a:p>
        </p:txBody>
      </p:sp>
      <p:sp>
        <p:nvSpPr>
          <p:cNvPr id="12" name="Text 9"/>
          <p:cNvSpPr/>
          <p:nvPr/>
        </p:nvSpPr>
        <p:spPr>
          <a:xfrm>
            <a:off x="6062782" y="4966930"/>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03</a:t>
            </a:r>
            <a:endParaRPr lang="en-US" sz="1250" dirty="0"/>
          </a:p>
        </p:txBody>
      </p:sp>
      <p:sp>
        <p:nvSpPr>
          <p:cNvPr id="13" name="Shape 10"/>
          <p:cNvSpPr/>
          <p:nvPr/>
        </p:nvSpPr>
        <p:spPr>
          <a:xfrm>
            <a:off x="6062782" y="5223867"/>
            <a:ext cx="7991237" cy="22860"/>
          </a:xfrm>
          <a:prstGeom prst="rect">
            <a:avLst/>
          </a:prstGeom>
          <a:solidFill>
            <a:srgbClr val="A2B9F9"/>
          </a:solidFill>
          <a:ln/>
        </p:spPr>
        <p:txBody>
          <a:bodyPr/>
          <a:lstStyle/>
          <a:p>
            <a:endParaRPr lang="en-AU"/>
          </a:p>
        </p:txBody>
      </p:sp>
      <p:sp>
        <p:nvSpPr>
          <p:cNvPr id="14" name="Text 11"/>
          <p:cNvSpPr/>
          <p:nvPr/>
        </p:nvSpPr>
        <p:spPr>
          <a:xfrm>
            <a:off x="6062782" y="5351859"/>
            <a:ext cx="2707838"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Practice Mindful Engagement</a:t>
            </a:r>
            <a:endParaRPr lang="en-US" sz="1600" dirty="0"/>
          </a:p>
        </p:txBody>
      </p:sp>
      <p:sp>
        <p:nvSpPr>
          <p:cNvPr id="15" name="Text 12"/>
          <p:cNvSpPr/>
          <p:nvPr/>
        </p:nvSpPr>
        <p:spPr>
          <a:xfrm>
            <a:off x="6062782" y="5707975"/>
            <a:ext cx="7991237" cy="263366"/>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Before picking up your device, pause and ask: "What am I hoping to accomplish?" Avoid mindless scrolling.</a:t>
            </a:r>
            <a:endParaRPr lang="en-US" sz="1250" dirty="0"/>
          </a:p>
        </p:txBody>
      </p:sp>
      <p:sp>
        <p:nvSpPr>
          <p:cNvPr id="16" name="Text 13"/>
          <p:cNvSpPr/>
          <p:nvPr/>
        </p:nvSpPr>
        <p:spPr>
          <a:xfrm>
            <a:off x="6062782" y="6259473"/>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04</a:t>
            </a:r>
            <a:endParaRPr lang="en-US" sz="1250" dirty="0"/>
          </a:p>
        </p:txBody>
      </p:sp>
      <p:sp>
        <p:nvSpPr>
          <p:cNvPr id="17" name="Shape 14"/>
          <p:cNvSpPr/>
          <p:nvPr/>
        </p:nvSpPr>
        <p:spPr>
          <a:xfrm>
            <a:off x="6062782" y="6516410"/>
            <a:ext cx="7991237" cy="22860"/>
          </a:xfrm>
          <a:prstGeom prst="rect">
            <a:avLst/>
          </a:prstGeom>
          <a:solidFill>
            <a:srgbClr val="A2B9F9"/>
          </a:solidFill>
          <a:ln/>
        </p:spPr>
        <p:txBody>
          <a:bodyPr/>
          <a:lstStyle/>
          <a:p>
            <a:endParaRPr lang="en-AU"/>
          </a:p>
        </p:txBody>
      </p:sp>
      <p:sp>
        <p:nvSpPr>
          <p:cNvPr id="18" name="Text 15"/>
          <p:cNvSpPr/>
          <p:nvPr/>
        </p:nvSpPr>
        <p:spPr>
          <a:xfrm>
            <a:off x="6062782" y="6644402"/>
            <a:ext cx="2675096"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Embrace Analog Alternatives</a:t>
            </a:r>
            <a:endParaRPr lang="en-US" sz="1600" dirty="0"/>
          </a:p>
        </p:txBody>
      </p:sp>
      <p:sp>
        <p:nvSpPr>
          <p:cNvPr id="19" name="Text 16"/>
          <p:cNvSpPr/>
          <p:nvPr/>
        </p:nvSpPr>
        <p:spPr>
          <a:xfrm>
            <a:off x="6062782" y="7000518"/>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Rediscover physical books, handwritten journals, face-to-face conversations, and outdoor activities without digital distractions.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60408"/>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ea typeface="Outfit Medium" pitchFamily="34" charset="-122"/>
                <a:cs typeface="Outfit Medium" pitchFamily="34" charset="-120"/>
              </a:rPr>
              <a:t>Finding Balance</a:t>
            </a:r>
            <a:endParaRPr lang="en-US" sz="6150" dirty="0"/>
          </a:p>
        </p:txBody>
      </p:sp>
      <p:sp>
        <p:nvSpPr>
          <p:cNvPr id="4" name="Text 1"/>
          <p:cNvSpPr/>
          <p:nvPr/>
        </p:nvSpPr>
        <p:spPr>
          <a:xfrm>
            <a:off x="6280190" y="2905601"/>
            <a:ext cx="4205764" cy="425291"/>
          </a:xfrm>
          <a:prstGeom prst="rect">
            <a:avLst/>
          </a:prstGeom>
          <a:noFill/>
          <a:ln/>
        </p:spPr>
        <p:txBody>
          <a:bodyPr wrap="none" lIns="0" tIns="0" rIns="0" bIns="0" rtlCol="0" anchor="t"/>
          <a:lstStyle/>
          <a:p>
            <a:pPr marL="0" indent="0" algn="l">
              <a:lnSpc>
                <a:spcPts val="3300"/>
              </a:lnSpc>
              <a:buNone/>
            </a:pPr>
            <a:r>
              <a:rPr lang="en-US" sz="2650" dirty="0">
                <a:solidFill>
                  <a:srgbClr val="3F6FF3"/>
                </a:solidFill>
                <a:latin typeface="Outfit Medium" pitchFamily="34" charset="0"/>
                <a:ea typeface="Outfit Medium" pitchFamily="34" charset="-122"/>
                <a:cs typeface="Outfit Medium" pitchFamily="34" charset="-120"/>
              </a:rPr>
              <a:t>The Art of Intentional Living</a:t>
            </a:r>
            <a:endParaRPr lang="en-US" sz="2650" dirty="0"/>
          </a:p>
        </p:txBody>
      </p:sp>
      <p:sp>
        <p:nvSpPr>
          <p:cNvPr id="5" name="Text 2"/>
          <p:cNvSpPr/>
          <p:nvPr/>
        </p:nvSpPr>
        <p:spPr>
          <a:xfrm>
            <a:off x="6280190" y="3557707"/>
            <a:ext cx="4312444" cy="1451610"/>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True digital wellness isn't about completely abandoning technology—it's about developing a conscious, intentional relationship with our devices.</a:t>
            </a:r>
            <a:endParaRPr lang="en-US" sz="1750" dirty="0"/>
          </a:p>
        </p:txBody>
      </p:sp>
      <p:sp>
        <p:nvSpPr>
          <p:cNvPr id="6" name="Text 3"/>
          <p:cNvSpPr/>
          <p:nvPr/>
        </p:nvSpPr>
        <p:spPr>
          <a:xfrm>
            <a:off x="6280190" y="5213390"/>
            <a:ext cx="4312444" cy="1451610"/>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When we choose presence over productivity, connection over consumption, we transform technology from master to servant.</a:t>
            </a:r>
            <a:endParaRPr lang="en-US" sz="1750" dirty="0"/>
          </a:p>
        </p:txBody>
      </p:sp>
      <p:sp>
        <p:nvSpPr>
          <p:cNvPr id="7" name="Text 4"/>
          <p:cNvSpPr/>
          <p:nvPr/>
        </p:nvSpPr>
        <p:spPr>
          <a:xfrm>
            <a:off x="11493818" y="2933938"/>
            <a:ext cx="2350294" cy="1814513"/>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"The goal is to live life in such a way that our technologies amplify our humanity rather than diminish it."</a:t>
            </a:r>
            <a:endParaRPr lang="en-US" sz="1750" dirty="0"/>
          </a:p>
        </p:txBody>
      </p:sp>
      <p:sp>
        <p:nvSpPr>
          <p:cNvPr id="8" name="Shape 5"/>
          <p:cNvSpPr/>
          <p:nvPr/>
        </p:nvSpPr>
        <p:spPr>
          <a:xfrm>
            <a:off x="11153656" y="2933938"/>
            <a:ext cx="30480" cy="1814513"/>
          </a:xfrm>
          <a:prstGeom prst="rect">
            <a:avLst/>
          </a:prstGeom>
          <a:solidFill>
            <a:srgbClr val="A2B9F9"/>
          </a:solidFill>
          <a:ln/>
        </p:spPr>
        <p:txBody>
          <a:bodyPr/>
          <a:lstStyle/>
          <a:p>
            <a:endParaRPr lang="en-AU"/>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5</TotalTime>
  <Words>723</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Outfit Medium</vt:lpstr>
      <vt:lpstr>Outfit Light</vt:lpstr>
      <vt:lpstr>Wingdings 3</vt:lpstr>
      <vt:lpstr>Tw Cen MT</vt:lpstr>
      <vt:lpstr>Berlin Sans FB Demi</vt:lpstr>
      <vt:lpstr>IBM Plex Sans</vt:lpstr>
      <vt:lpstr>Tw Cen MT Condensed</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Aaron Tan (23070356)</cp:lastModifiedBy>
  <cp:revision>4</cp:revision>
  <dcterms:created xsi:type="dcterms:W3CDTF">2025-09-28T12:37:35Z</dcterms:created>
  <dcterms:modified xsi:type="dcterms:W3CDTF">2025-09-28T12:44:02Z</dcterms:modified>
</cp:coreProperties>
</file>